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5.png" ContentType="image/png"/>
  <Override PartName="/ppt/media/image54.png" ContentType="image/png"/>
  <Override PartName="/ppt/media/image53.png" ContentType="image/png"/>
  <Override PartName="/ppt/media/image56.jpeg" ContentType="image/jpe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26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6.jpeg" ContentType="image/jpe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28.png" ContentType="image/png"/>
  <Override PartName="/ppt/media/image65.png" ContentType="image/png"/>
  <Override PartName="/ppt/media/image64.png" ContentType="image/png"/>
  <Override PartName="/ppt/media/image66.png" ContentType="image/png"/>
  <Override PartName="/ppt/media/image63.jpeg" ContentType="image/jpeg"/>
  <Override PartName="/ppt/media/image29.png" ContentType="image/png"/>
  <Override PartName="/ppt/media/image25.png" ContentType="image/png"/>
  <Override PartName="/ppt/media/image62.png" ContentType="image/png"/>
  <Override PartName="/ppt/media/image68.jpeg" ContentType="image/jpeg"/>
  <Override PartName="/ppt/media/image31.png" ContentType="image/png"/>
  <Override PartName="/ppt/media/image61.png" ContentType="image/png"/>
  <Override PartName="/ppt/media/image24.png" ContentType="image/png"/>
  <Override PartName="/ppt/media/image58.png" ContentType="image/png"/>
  <Override PartName="/ppt/media/image23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move the slide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a-DK" sz="2000" spc="-1" strike="noStrike">
                <a:latin typeface="Arial"/>
              </a:rPr>
              <a:t>Click to edit the notes format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a-DK" sz="1400" spc="-1" strike="noStrike">
                <a:latin typeface="Times New Roman"/>
              </a:rPr>
              <a:t>&lt;header&gt;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da-DK" sz="1400" spc="-1" strike="noStrike">
                <a:latin typeface="Times New Roman"/>
              </a:rPr>
              <a:t>&lt;date/time&gt;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da-DK" sz="1400" spc="-1" strike="noStrike">
                <a:latin typeface="Times New Roman"/>
              </a:rPr>
              <a:t>&lt;footer&gt;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51E3D3F2-CC67-4769-BB60-C12AC615430F}" type="slidenum">
              <a:rPr b="0" lang="da-DK" sz="1400" spc="-1" strike="noStrike">
                <a:latin typeface="Times New Roman"/>
              </a:rPr>
              <a:t>&lt;number&gt;</a:t>
            </a:fld>
            <a:endParaRPr b="0" lang="da-DK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8A1C7E8-ACC2-4CED-A6F5-44616E91C5B6}" type="slidenum">
              <a:rPr b="0" lang="en-GB" sz="1200" spc="-1" strike="noStrike">
                <a:latin typeface="Times New Roman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CE439E2-1D81-4D9D-85D6-381D9F638ACC}" type="slidenum">
              <a:rPr b="0" lang="en-GB" sz="1200" spc="-1" strike="noStrike">
                <a:latin typeface="Times New Roman"/>
              </a:rPr>
              <a:t>47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5B6B96E-E6F8-4E6E-A602-D6E61F79B0E7}" type="slidenum">
              <a:rPr b="0" lang="en-GB" sz="1200" spc="-1" strike="noStrike">
                <a:latin typeface="Times New Roman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AB389F4-5BA7-4014-BCC3-B38EA3E06ABC}" type="slidenum">
              <a:rPr b="0" lang="en-GB" sz="1200" spc="-1" strike="noStrike">
                <a:latin typeface="Times New Roman"/>
              </a:rPr>
              <a:t>47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</a:t>
            </a:r>
            <a:r>
              <a:rPr b="0" lang="da-DK" sz="4400" spc="-1" strike="noStrike">
                <a:latin typeface="Arial"/>
              </a:rPr>
              <a:t>edit the </a:t>
            </a:r>
            <a:r>
              <a:rPr b="0" lang="da-DK" sz="4400" spc="-1" strike="noStrike">
                <a:latin typeface="Arial"/>
              </a:rPr>
              <a:t>title text </a:t>
            </a:r>
            <a:r>
              <a:rPr b="0" lang="da-DK" sz="4400" spc="-1" strike="noStrike">
                <a:latin typeface="Arial"/>
              </a:rPr>
              <a:t>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a-schier/IBM-DS-Capstone/blob/1c54e12fb3b32e8b5cdb2d536ba8c8482891e55c/jupyter-labs-eda-dataviz.ipynb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888480" y="4568760"/>
            <a:ext cx="25135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7e6e6"/>
                </a:solidFill>
                <a:latin typeface="Abadi"/>
                <a:ea typeface="SF Pro"/>
              </a:rPr>
              <a:t>Alexander </a:t>
            </a:r>
            <a:endParaRPr b="0" lang="da-D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7e6e6"/>
                </a:solidFill>
                <a:latin typeface="Abadi"/>
                <a:ea typeface="SF Pro"/>
              </a:rPr>
              <a:t>Dec 2021</a:t>
            </a:r>
            <a:endParaRPr b="0" lang="da-DK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120" cy="628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329ECA-4D1E-4A2E-9BFE-3178B4D351E9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897444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8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B7344D7-E625-440B-A855-DAA305958B39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 u="sng">
                <a:solidFill>
                  <a:srgbClr val="0563c1"/>
                </a:solidFill>
                <a:uFillTx/>
                <a:latin typeface="Abadi"/>
                <a:hlinkClick r:id="rId2"/>
              </a:rPr>
              <a:t>https://github.com/a-schier/IBM-DS-Capstone/blob/1c54e12fb3b32e8b5cdb2d536ba8c8482891e55c/jupyter-labs-eda-dataviz.ipynb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9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E5D74E9-A12E-4129-B132-6DB844428502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770040" y="180648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40EB96-E788-4E2B-A044-AA3D189A2EF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838080" y="187488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9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681383E-E981-4758-AF70-EB094F13DC54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A567C7-5895-496E-A27B-E98A9668A0C4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0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tent Placeholder 2"/>
          <p:cNvSpPr/>
          <p:nvPr/>
        </p:nvSpPr>
        <p:spPr>
          <a:xfrm>
            <a:off x="840960" y="1807200"/>
            <a:ext cx="10498680" cy="39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da-DK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success rate for number of successful landings have increased markedly in recent years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da-DK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0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56F34D-291D-428E-A713-7BE08BE77B15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0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5BBABF-E9BA-452E-B8C4-51D089EC0A83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748080" y="4468680"/>
            <a:ext cx="10231200" cy="20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The above graph shows three takeaways:</a:t>
            </a:r>
            <a:endParaRPr b="0" lang="da-DK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The success rate increases with flight number overall</a:t>
            </a:r>
            <a:endParaRPr b="0" lang="da-DK" sz="20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The success rate is the higher for  KSC LC 39A and VAFB SLC 4E than CCAFS SLC 40</a:t>
            </a:r>
            <a:endParaRPr b="0" lang="da-DK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Most launches happen from CCAFS SLC 40 with a break in the middle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 rot="21598200">
            <a:off x="1620720" y="1442520"/>
            <a:ext cx="9357480" cy="30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237606-C1F8-4F8C-A57A-28449730AAB7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720000" y="4589640"/>
            <a:ext cx="9129240" cy="188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payload varies for each flight and the maximum payload is different for each launch site (VAFB SLC 4E w/ ~950 kg vs CCAFS SLC 40 and KSC LC 39A w/ ~1550 kg)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620000" y="1440000"/>
            <a:ext cx="9129240" cy="29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EBE5F58F-8453-40D7-9F4D-6933EBEC4945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61" name="Content Placeholder 2"/>
          <p:cNvSpPr/>
          <p:nvPr/>
        </p:nvSpPr>
        <p:spPr>
          <a:xfrm>
            <a:off x="958680" y="2113200"/>
            <a:ext cx="5166000" cy="33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6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F78C307-8E01-4604-8D82-4BE263903B71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Some orbit types have higher success rates than others:</a:t>
            </a:r>
            <a:endParaRPr b="0" lang="da-DK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ES-L1, GEO, HEO and SSO all have a 100% success rate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6300000" y="1800000"/>
            <a:ext cx="4900320" cy="332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3DC2AB-438E-4CF9-8CEE-FF475C74A904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770040" y="4409640"/>
            <a:ext cx="10929240" cy="152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Over time the type of mission has be changed from LEO/ISS/PO/GTO orbits to HEO/MEO/VLEO orbits</a:t>
            </a:r>
            <a:endParaRPr b="0" lang="da-DK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There is a positive correlation between success rate of the LEO orbit and flight number, but no such relationship exists for GTO – i.e. LEO launches get better over time but GTO launches do not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422000" y="1348560"/>
            <a:ext cx="9557280" cy="306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54EDCE5-E06D-49ED-B671-3326E3F8DE1B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770040" y="4320000"/>
            <a:ext cx="10569600" cy="154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With heavy payloads the successful landing rates are more for Polar, LEO and ISS.</a:t>
            </a:r>
            <a:endParaRPr b="0" lang="da-DK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However for GTO we cannot distinguish this as both succesful- and unsuccessful missions are both there here.</a:t>
            </a:r>
            <a:endParaRPr b="0" lang="da-DK" sz="3200" spc="-1" strike="noStrike">
              <a:latin typeface="Arial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1438200" y="1440000"/>
            <a:ext cx="9181440" cy="294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CC15C3-0035-4B27-80B7-EE48F7A9AC0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It is seen that there exists an overall trend that the success rate of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launches increase year by year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6324840" y="1800000"/>
            <a:ext cx="5014800" cy="344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CE0799-B1CE-4A76-BDBA-FB73E46DE914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the names of the unique launch sites 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DISTINCT(LAUNCH_SITE) FROM SPACEXTBL;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6743160" y="4205160"/>
            <a:ext cx="1536480" cy="209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4DF267-3975-43B7-85E3-0762EA5BE9B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* FROM SPACEXTBL WHERE LAUNCH_SITE LIKE 'CCA%'  LIMIT 5;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next slide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3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7C56CE-09EC-4F90-A49C-4C14BD439A77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38" name="Title 2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485280" y="2340000"/>
            <a:ext cx="10854360" cy="277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6C5A1E-6F46-4A33-A59D-76F47E120AE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SUM(PAYLOAD_MASS__KG_) AS TOTAL_PAYLOAD_MASS FROM SPACEXTBL WHERE CUSTOMER = 'NASA (CRS)';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4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7000200" y="4500000"/>
            <a:ext cx="2179440" cy="8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5C71E81-639B-4A39-AA49-669F984B5C9A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AVG(PAYLOAD_MASS__KG_) AS AVG_PAYLOAD_MASS FROM SPACEXTBL WHERE BOOSTER_VERSION LIKE '%F9 v1.1%';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7020000" y="4860000"/>
            <a:ext cx="2057400" cy="8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75A555-4341-4614-9F0F-46143A79A86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MIN(DATE) as FIRST_SUCESSFUL_DATE FROM SPACEXTBL WHERE LANDING__OUTCOME = 'Success (ground pad)';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5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6779880" y="4654440"/>
            <a:ext cx="2579760" cy="110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A2E647B9-0D0E-45C0-8E3A-631F397BFCE0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64" name="Content Placeholder 2"/>
          <p:cNvSpPr/>
          <p:nvPr/>
        </p:nvSpPr>
        <p:spPr>
          <a:xfrm>
            <a:off x="959040" y="2684880"/>
            <a:ext cx="4016880" cy="10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6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699C343-2D69-48B5-8B4D-77F44908B4DF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BOOSTER_VERSION FROM SPACEXTBL WHERE LANDING__OUTCOME = 'Success (drone ship)' AND PAYLOAD_MASS__KG_ BETWEEN 4000 AND 6000;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5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9351360" y="3420000"/>
            <a:ext cx="1628280" cy="19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1437A9F-F68A-49E6-A9B7-CF847744F136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MISSION_OUTCOME, COUNT(*) FROM SPACEXTBL GROUP BY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MISSION_OUTCOME;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5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6996600" y="4320000"/>
            <a:ext cx="2543040" cy="14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1A5335-2507-4F63-8490-F57CD9CA6B76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BOOSTER_VERSION, PAYLOAD_MASS__KG_ FROM SPACEXTBL WHERE PAYLOAD_MASS__KG_ = (SELECT MAX(PAYLOAD_MASS__KG_) FROM SPACEXTBL);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6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9000000" y="2312280"/>
            <a:ext cx="2342520" cy="344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1EBB016-CD79-458E-83C1-13E1E6ED096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DATE, LANDING__OUTCOME, BOOSTER_VERSION, LAUNCH_SITE FROM SPACEXTBL WHERE LANDING__OUTCOME = 'Failure (drone ship)' AND YEAR(DATE) = 2015;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6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6480000" y="4860000"/>
            <a:ext cx="4956840" cy="10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E5736F-B536-4A9D-8088-54D342FEE8D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LANDING__OUTCOME, COUNT(*) AS LANDINGS FROM SPACEXTBL WHERE DATE BETWEEN '2010-06-04' AND '2017-03-20' GROUP BY LANDING__OUTCOME ORDER BY LANDINGS DESC;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7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9360000" y="4320000"/>
            <a:ext cx="2077560" cy="25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9AF501-1440-48F5-B310-675298A4BD9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Locations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6C37C05-B560-4075-86F7-24C07F706C27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04A3D5-8E42-42A3-8AD7-1486045D430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770040" y="1690560"/>
            <a:ext cx="8596800" cy="43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8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ABFDA250-F892-43AE-BBBE-40FCE58D6C23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67" name="Title 1"/>
          <p:cNvSpPr/>
          <p:nvPr/>
        </p:nvSpPr>
        <p:spPr>
          <a:xfrm>
            <a:off x="828000" y="538560"/>
            <a:ext cx="105289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da-DK" sz="4000" spc="-1" strike="noStrike">
              <a:latin typeface="Arial"/>
            </a:endParaRPr>
          </a:p>
        </p:txBody>
      </p:sp>
      <p:sp>
        <p:nvSpPr>
          <p:cNvPr id="168" name="Content Placeholder 2"/>
          <p:cNvSpPr/>
          <p:nvPr/>
        </p:nvSpPr>
        <p:spPr>
          <a:xfrm>
            <a:off x="958680" y="2521440"/>
            <a:ext cx="565992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da-D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642E340-684B-4441-BA2C-3FE653F58FC2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770040" y="4140000"/>
            <a:ext cx="9744480" cy="203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8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for all sites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rcRect l="4443" t="13095" r="0" b="0"/>
          <a:stretch/>
        </p:blipFill>
        <p:spPr>
          <a:xfrm>
            <a:off x="1564920" y="1447560"/>
            <a:ext cx="8949600" cy="45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F02C98-DAA5-4972-9BE5-39D40D314747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40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8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Highest Success Ratio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1800000" y="1620000"/>
            <a:ext cx="8620560" cy="439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8C300D-88C1-489F-886A-4FCC424E64B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8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 Outcome for All Sites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-1800" y="1675440"/>
            <a:ext cx="12191760" cy="351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E9416A-9C68-44D4-A326-B69E76A3357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5324760" cy="381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9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8A1FFDD-3A01-4AEA-AF57-F32D93C9801C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94770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9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E089D07-DCD1-40F9-9C1F-AD6BC657D5A7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770040" y="1874880"/>
            <a:ext cx="59029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9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AC21908-AB4F-4AE8-BD88-D538B1BD6FDF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30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/>
          </p:nvPr>
        </p:nvSpPr>
        <p:spPr>
          <a:xfrm>
            <a:off x="944892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F001617-828E-4120-B1BA-40D99CE2413C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da-DK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BB5C30-8D5B-478F-9041-F8D3DC64A68C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71" name="Content Placeholder 2"/>
          <p:cNvSpPr/>
          <p:nvPr/>
        </p:nvSpPr>
        <p:spPr>
          <a:xfrm>
            <a:off x="770040" y="1580760"/>
            <a:ext cx="10103760" cy="52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GB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da-DK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da-DK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da-DK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da-DK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da-DK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da-DK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da-DK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da-DK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da-DK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</p:txBody>
      </p:sp>
      <p:sp>
        <p:nvSpPr>
          <p:cNvPr id="17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FFDF21-1D8C-4E2E-A4E1-3F917F1C0A9B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7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888848-BD47-4AB3-BC20-68B08B35C78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820800" y="1800360"/>
            <a:ext cx="4639320" cy="42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D384B2-E73D-4533-98E0-6F97F2173D46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922320" y="17924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8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itle 1"/>
          <p:cNvSpPr/>
          <p:nvPr/>
        </p:nvSpPr>
        <p:spPr>
          <a:xfrm>
            <a:off x="922320" y="69120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da-DK" sz="4000" spc="-1" strike="noStrike">
              <a:latin typeface="Arial"/>
            </a:endParaRPr>
          </a:p>
        </p:txBody>
      </p:sp>
      <p:sp>
        <p:nvSpPr>
          <p:cNvPr id="184" name="Content Placeholder 4"/>
          <p:cNvSpPr/>
          <p:nvPr/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a-DK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a-DK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a-DK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a-DK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da-D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</TotalTime>
  <Application>LibreOffice/7.2.2.2$Linux_X86_64 LibreOffice_project/20$Build-2</Application>
  <AppVersion>15.0000</AppVersion>
  <Words>1336</Words>
  <Paragraphs>229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en-GB</dc:language>
  <cp:lastModifiedBy/>
  <dcterms:modified xsi:type="dcterms:W3CDTF">2021-12-17T23:38:55Z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